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71" r:id="rId12"/>
    <p:sldId id="267" r:id="rId13"/>
    <p:sldId id="270" r:id="rId14"/>
    <p:sldId id="268" r:id="rId15"/>
  </p:sldIdLst>
  <p:sldSz cx="18288000" cy="10287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22" autoAdjust="0"/>
  </p:normalViewPr>
  <p:slideViewPr>
    <p:cSldViewPr>
      <p:cViewPr varScale="1">
        <p:scale>
          <a:sx n="46" d="100"/>
          <a:sy n="46" d="100"/>
        </p:scale>
        <p:origin x="774" y="54"/>
      </p:cViewPr>
      <p:guideLst>
        <p:guide orient="horz" pos="212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8.svg"/><Relationship Id="rId7" Type="http://schemas.openxmlformats.org/officeDocument/2006/relationships/image" Target="../media/image11.svg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" Type="http://schemas.openxmlformats.org/officeDocument/2006/relationships/image" Target="../media/image17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svg"/><Relationship Id="rId5" Type="http://schemas.openxmlformats.org/officeDocument/2006/relationships/image" Target="../media/image9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3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47759" y="3749017"/>
            <a:ext cx="3240241" cy="6504134"/>
          </a:xfrm>
          <a:custGeom>
            <a:avLst/>
            <a:gdLst/>
            <a:ahLst/>
            <a:cxnLst/>
            <a:rect l="l" t="t" r="r" b="b"/>
            <a:pathLst>
              <a:path w="3240241" h="6504134">
                <a:moveTo>
                  <a:pt x="0" y="0"/>
                </a:moveTo>
                <a:lnTo>
                  <a:pt x="3240241" y="0"/>
                </a:lnTo>
                <a:lnTo>
                  <a:pt x="3240241" y="6504133"/>
                </a:lnTo>
                <a:lnTo>
                  <a:pt x="0" y="6504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032403" y="-1448305"/>
            <a:ext cx="5255597" cy="13183610"/>
            <a:chOff x="0" y="0"/>
            <a:chExt cx="1384190" cy="34722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4190" cy="3472226"/>
            </a:xfrm>
            <a:custGeom>
              <a:avLst/>
              <a:gdLst/>
              <a:ahLst/>
              <a:cxnLst/>
              <a:rect l="l" t="t" r="r" b="b"/>
              <a:pathLst>
                <a:path w="1384190" h="3472226">
                  <a:moveTo>
                    <a:pt x="0" y="0"/>
                  </a:moveTo>
                  <a:lnTo>
                    <a:pt x="1384190" y="0"/>
                  </a:lnTo>
                  <a:lnTo>
                    <a:pt x="1384190" y="3472226"/>
                  </a:lnTo>
                  <a:lnTo>
                    <a:pt x="0" y="3472226"/>
                  </a:lnTo>
                  <a:close/>
                </a:path>
              </a:pathLst>
            </a:custGeom>
            <a:solidFill>
              <a:srgbClr val="12853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4190" cy="3491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432880" y="1526000"/>
            <a:ext cx="7234999" cy="7234999"/>
          </a:xfrm>
          <a:custGeom>
            <a:avLst/>
            <a:gdLst/>
            <a:ahLst/>
            <a:cxnLst/>
            <a:rect l="l" t="t" r="r" b="b"/>
            <a:pathLst>
              <a:path w="7234999" h="7234999">
                <a:moveTo>
                  <a:pt x="0" y="0"/>
                </a:moveTo>
                <a:lnTo>
                  <a:pt x="7234999" y="0"/>
                </a:lnTo>
                <a:lnTo>
                  <a:pt x="7234999" y="7235000"/>
                </a:lnTo>
                <a:lnTo>
                  <a:pt x="0" y="7235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7" name="Group 7"/>
          <p:cNvGrpSpPr/>
          <p:nvPr/>
        </p:nvGrpSpPr>
        <p:grpSpPr>
          <a:xfrm>
            <a:off x="10210800" y="2199722"/>
            <a:ext cx="5887580" cy="5887556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5136" r="-2513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677400" y="8565212"/>
            <a:ext cx="2408904" cy="1683688"/>
            <a:chOff x="0" y="0"/>
            <a:chExt cx="2779893" cy="19429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79903" cy="1943009"/>
            </a:xfrm>
            <a:custGeom>
              <a:avLst/>
              <a:gdLst/>
              <a:ahLst/>
              <a:cxnLst/>
              <a:rect l="l" t="t" r="r" b="b"/>
              <a:pathLst>
                <a:path w="2779903" h="1943009">
                  <a:moveTo>
                    <a:pt x="0" y="0"/>
                  </a:moveTo>
                  <a:lnTo>
                    <a:pt x="2779903" y="0"/>
                  </a:lnTo>
                  <a:lnTo>
                    <a:pt x="2779903" y="1943009"/>
                  </a:lnTo>
                  <a:lnTo>
                    <a:pt x="0" y="1943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1536" b="-21536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603616" y="8496300"/>
            <a:ext cx="3587384" cy="1758692"/>
            <a:chOff x="0" y="0"/>
            <a:chExt cx="3841839" cy="20551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41778" cy="2055078"/>
            </a:xfrm>
            <a:custGeom>
              <a:avLst/>
              <a:gdLst/>
              <a:ahLst/>
              <a:cxnLst/>
              <a:rect l="l" t="t" r="r" b="b"/>
              <a:pathLst>
                <a:path w="3841778" h="2055078">
                  <a:moveTo>
                    <a:pt x="0" y="0"/>
                  </a:moveTo>
                  <a:lnTo>
                    <a:pt x="3841778" y="0"/>
                  </a:lnTo>
                  <a:lnTo>
                    <a:pt x="3841778" y="2055078"/>
                  </a:lnTo>
                  <a:lnTo>
                    <a:pt x="0" y="2055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577" b="-2577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625520" y="2705100"/>
            <a:ext cx="9204280" cy="1223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665"/>
              </a:lnSpc>
            </a:pPr>
            <a:r>
              <a:rPr lang="en-US" sz="6025" b="1" spc="54" dirty="0">
                <a:solidFill>
                  <a:srgbClr val="191919"/>
                </a:solidFill>
                <a:latin typeface="Comic Sans MS" panose="030F0702030302020204" pitchFamily="66" charset="0"/>
                <a:ea typeface="Open Sauce Bold" panose="00000800000000000000"/>
                <a:cs typeface="Open Sauce Bold" panose="00000800000000000000"/>
                <a:sym typeface="Open Sauce Bold" panose="00000800000000000000"/>
              </a:rPr>
              <a:t>DISEASE REPORTING</a:t>
            </a:r>
          </a:p>
        </p:txBody>
      </p:sp>
      <p:sp>
        <p:nvSpPr>
          <p:cNvPr id="21" name="TextBox 13"/>
          <p:cNvSpPr txBox="1"/>
          <p:nvPr/>
        </p:nvSpPr>
        <p:spPr>
          <a:xfrm>
            <a:off x="2971800" y="6835140"/>
            <a:ext cx="5443855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Mahmud Saulawa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5E89A-C403-8A6E-BFFE-38FF579B2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114300"/>
            <a:ext cx="11201400" cy="1470025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Comic Sans MS" panose="030F0702030302020204" pitchFamily="66" charset="0"/>
              </a:rPr>
              <a:t> DISEASE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0415C-9790-47B1-011D-CEB028BD3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84325"/>
            <a:ext cx="18288000" cy="8702675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chemeClr val="tx1"/>
                </a:solidFill>
                <a:latin typeface="Comic Sans MS" panose="030F0702030302020204" pitchFamily="66" charset="0"/>
              </a:rPr>
              <a:t>Refers to the process of collecting, documenting and communicating information about the occurrence, distribution and impact of animal diseases to the relevant authorities and stakeholders.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4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Types of Disease Reporting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Immediate (Urgent)</a:t>
            </a:r>
            <a:r>
              <a:rPr lang="en-US" sz="4800" dirty="0">
                <a:solidFill>
                  <a:schemeClr val="tx1"/>
                </a:solidFill>
                <a:latin typeface="Comic Sans MS" panose="030F0702030302020204" pitchFamily="66" charset="0"/>
              </a:rPr>
              <a:t>: for outbreaks of highly contagious or zoonotic diseases </a:t>
            </a:r>
            <a:r>
              <a:rPr lang="en-US" sz="4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i.e</a:t>
            </a:r>
            <a:r>
              <a:rPr lang="en-US" sz="4800" dirty="0">
                <a:solidFill>
                  <a:schemeClr val="tx1"/>
                </a:solidFill>
                <a:latin typeface="Comic Sans MS" panose="030F0702030302020204" pitchFamily="66" charset="0"/>
              </a:rPr>
              <a:t> FMD, HPAI, Rabies.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n-US" sz="4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Routine (Periodic):</a:t>
            </a:r>
            <a:r>
              <a:rPr lang="en-US" sz="4800" dirty="0">
                <a:solidFill>
                  <a:schemeClr val="tx1"/>
                </a:solidFill>
                <a:latin typeface="Comic Sans MS" panose="030F0702030302020204" pitchFamily="66" charset="0"/>
              </a:rPr>
              <a:t> regular submission of data on endemic or common diseases (weekly, monthly, quarterly or annually).</a:t>
            </a:r>
          </a:p>
          <a:p>
            <a:pPr algn="just"/>
            <a:endParaRPr lang="en-US" sz="4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Zero</a:t>
            </a:r>
            <a:r>
              <a:rPr lang="en-US" sz="4800" dirty="0">
                <a:solidFill>
                  <a:schemeClr val="tx1"/>
                </a:solidFill>
                <a:latin typeface="Comic Sans MS" panose="030F0702030302020204" pitchFamily="66" charset="0"/>
              </a:rPr>
              <a:t>: reporting “no cases” when a disease is under surveillance, to confirm its absence.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4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60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32482" flipH="1" flipV="1">
            <a:off x="-815183" y="-532130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7" b="-19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43744" y="-1281676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38200" y="1931844"/>
            <a:ext cx="15849599" cy="72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10"/>
              </a:lnSpc>
            </a:pPr>
            <a:r>
              <a:rPr lang="en-US" sz="6000" b="1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IMPORTANCE OF DISEASE REPORTING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42043" y="3391195"/>
            <a:ext cx="16071408" cy="817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310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Reporting disease outbreaks is important, because: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4548" y="4576364"/>
            <a:ext cx="17661052" cy="4191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3595" lvl="1" indent="-411480" algn="l">
              <a:lnSpc>
                <a:spcPts val="4655"/>
              </a:lnSpc>
              <a:buFont typeface="Arial" panose="020B0604020202020204"/>
              <a:buChar char="•"/>
            </a:pPr>
            <a:r>
              <a:rPr lang="en-US" sz="44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International obligation – OIE, WHO,AU IBAR, FAO.</a:t>
            </a:r>
          </a:p>
          <a:p>
            <a:pPr marL="823595" lvl="1" indent="-411480" algn="l">
              <a:lnSpc>
                <a:spcPts val="4655"/>
              </a:lnSpc>
              <a:buFont typeface="Arial" panose="020B0604020202020204"/>
              <a:buChar char="•"/>
            </a:pPr>
            <a:r>
              <a:rPr lang="en-US" sz="44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It identifies and controls disease outbreaks.</a:t>
            </a:r>
          </a:p>
          <a:p>
            <a:pPr marL="823595" lvl="1" indent="-411480" algn="l">
              <a:lnSpc>
                <a:spcPts val="4655"/>
              </a:lnSpc>
              <a:buFont typeface="Arial" panose="020B0604020202020204"/>
              <a:buChar char="•"/>
            </a:pPr>
            <a:r>
              <a:rPr lang="en-US" sz="44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Professional ethics and conduct – VCN oath.</a:t>
            </a:r>
          </a:p>
          <a:p>
            <a:pPr marL="823595" lvl="1" indent="-411480" algn="l">
              <a:lnSpc>
                <a:spcPts val="4655"/>
              </a:lnSpc>
              <a:buFont typeface="Arial" panose="020B0604020202020204"/>
              <a:buChar char="•"/>
            </a:pPr>
            <a:r>
              <a:rPr lang="en-US" sz="44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Support evidence-based planning and decision-making.</a:t>
            </a:r>
          </a:p>
          <a:p>
            <a:pPr marL="823595" lvl="1" indent="-411480" algn="l">
              <a:lnSpc>
                <a:spcPts val="4655"/>
              </a:lnSpc>
              <a:buFont typeface="Arial" panose="020B0604020202020204"/>
              <a:buChar char="•"/>
            </a:pPr>
            <a:r>
              <a:rPr lang="en-US" sz="44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Allows the detection of new microbial agents, variants, or strains in the course of work. </a:t>
            </a:r>
          </a:p>
          <a:p>
            <a:pPr marL="823595" lvl="1" indent="-411480" algn="l">
              <a:lnSpc>
                <a:spcPts val="4655"/>
              </a:lnSpc>
              <a:buFont typeface="Arial" panose="020B0604020202020204"/>
              <a:buChar char="•"/>
            </a:pPr>
            <a:r>
              <a:rPr lang="en-US" sz="44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Improving knowledge management (Academic researches).</a:t>
            </a:r>
          </a:p>
        </p:txBody>
      </p:sp>
      <p:sp>
        <p:nvSpPr>
          <p:cNvPr id="7" name="Freeform 7"/>
          <p:cNvSpPr/>
          <p:nvPr/>
        </p:nvSpPr>
        <p:spPr>
          <a:xfrm>
            <a:off x="474548" y="3227973"/>
            <a:ext cx="1104306" cy="1036041"/>
          </a:xfrm>
          <a:custGeom>
            <a:avLst/>
            <a:gdLst/>
            <a:ahLst/>
            <a:cxnLst/>
            <a:rect l="l" t="t" r="r" b="b"/>
            <a:pathLst>
              <a:path w="1104306" h="1036041">
                <a:moveTo>
                  <a:pt x="0" y="0"/>
                </a:moveTo>
                <a:lnTo>
                  <a:pt x="1104306" y="0"/>
                </a:lnTo>
                <a:lnTo>
                  <a:pt x="1104306" y="1036040"/>
                </a:lnTo>
                <a:lnTo>
                  <a:pt x="0" y="1036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00" r="-300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51430" y="-8255"/>
            <a:ext cx="3036570" cy="2360295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8" b="-20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80133" y="1392579"/>
            <a:ext cx="8013776" cy="8582324"/>
            <a:chOff x="0" y="0"/>
            <a:chExt cx="18615173" cy="199358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15112" cy="19935858"/>
            </a:xfrm>
            <a:custGeom>
              <a:avLst/>
              <a:gdLst/>
              <a:ahLst/>
              <a:cxnLst/>
              <a:rect l="l" t="t" r="r" b="b"/>
              <a:pathLst>
                <a:path w="18615112" h="19935858">
                  <a:moveTo>
                    <a:pt x="0" y="0"/>
                  </a:moveTo>
                  <a:lnTo>
                    <a:pt x="18615112" y="0"/>
                  </a:lnTo>
                  <a:lnTo>
                    <a:pt x="18615112" y="19935858"/>
                  </a:lnTo>
                  <a:lnTo>
                    <a:pt x="0" y="19935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178" r="-317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289794" y="474343"/>
            <a:ext cx="12937330" cy="739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80"/>
              </a:lnSpc>
            </a:pPr>
            <a:r>
              <a:rPr lang="en-US" sz="4900" b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CHANNELS OF DISEASE REPORTING</a:t>
            </a:r>
          </a:p>
        </p:txBody>
      </p:sp>
      <p:sp>
        <p:nvSpPr>
          <p:cNvPr id="6" name="Freeform 6"/>
          <p:cNvSpPr/>
          <p:nvPr/>
        </p:nvSpPr>
        <p:spPr>
          <a:xfrm rot="16200000">
            <a:off x="-115570" y="97155"/>
            <a:ext cx="3503930" cy="3293110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8" b="-208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 flipH="1" flipV="1">
            <a:off x="14536807" y="6581140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39" b="-239"/>
            </a:stretch>
          </a:blipFill>
        </p:spPr>
      </p:sp>
      <p:sp>
        <p:nvSpPr>
          <p:cNvPr id="3" name="Freeform 3"/>
          <p:cNvSpPr/>
          <p:nvPr/>
        </p:nvSpPr>
        <p:spPr>
          <a:xfrm rot="16200000" flipH="1" flipV="1">
            <a:off x="14536807" y="6942535"/>
            <a:ext cx="3687765" cy="3010558"/>
          </a:xfrm>
          <a:custGeom>
            <a:avLst/>
            <a:gdLst/>
            <a:ahLst/>
            <a:cxnLst/>
            <a:rect l="l" t="t" r="r" b="b"/>
            <a:pathLst>
              <a:path w="3687765" h="3010558">
                <a:moveTo>
                  <a:pt x="3687765" y="3010558"/>
                </a:moveTo>
                <a:lnTo>
                  <a:pt x="0" y="3010558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97" b="-1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01800" y="11430"/>
            <a:ext cx="3937635" cy="3060700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58479" y="2072146"/>
            <a:ext cx="1191221" cy="1191221"/>
          </a:xfrm>
          <a:custGeom>
            <a:avLst/>
            <a:gdLst/>
            <a:ahLst/>
            <a:cxnLst/>
            <a:rect l="l" t="t" r="r" b="b"/>
            <a:pathLst>
              <a:path w="1191221" h="1191221">
                <a:moveTo>
                  <a:pt x="0" y="0"/>
                </a:moveTo>
                <a:lnTo>
                  <a:pt x="1191221" y="0"/>
                </a:lnTo>
                <a:lnTo>
                  <a:pt x="1191221" y="1191221"/>
                </a:lnTo>
                <a:lnTo>
                  <a:pt x="0" y="11912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0662" y="3502218"/>
            <a:ext cx="1206856" cy="1206856"/>
          </a:xfrm>
          <a:custGeom>
            <a:avLst/>
            <a:gdLst/>
            <a:ahLst/>
            <a:cxnLst/>
            <a:rect l="l" t="t" r="r" b="b"/>
            <a:pathLst>
              <a:path w="1206856" h="1206856">
                <a:moveTo>
                  <a:pt x="0" y="0"/>
                </a:moveTo>
                <a:lnTo>
                  <a:pt x="1206856" y="0"/>
                </a:lnTo>
                <a:lnTo>
                  <a:pt x="1206856" y="1206856"/>
                </a:lnTo>
                <a:lnTo>
                  <a:pt x="0" y="1206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6296" y="4947199"/>
            <a:ext cx="1191221" cy="1191221"/>
          </a:xfrm>
          <a:custGeom>
            <a:avLst/>
            <a:gdLst/>
            <a:ahLst/>
            <a:cxnLst/>
            <a:rect l="l" t="t" r="r" b="b"/>
            <a:pathLst>
              <a:path w="1191221" h="1191221">
                <a:moveTo>
                  <a:pt x="0" y="0"/>
                </a:moveTo>
                <a:lnTo>
                  <a:pt x="1191221" y="0"/>
                </a:lnTo>
                <a:lnTo>
                  <a:pt x="1191221" y="1191221"/>
                </a:lnTo>
                <a:lnTo>
                  <a:pt x="0" y="1191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2470" y="6376545"/>
            <a:ext cx="1238872" cy="1238872"/>
          </a:xfrm>
          <a:custGeom>
            <a:avLst/>
            <a:gdLst/>
            <a:ahLst/>
            <a:cxnLst/>
            <a:rect l="l" t="t" r="r" b="b"/>
            <a:pathLst>
              <a:path w="1238872" h="1238872">
                <a:moveTo>
                  <a:pt x="0" y="0"/>
                </a:moveTo>
                <a:lnTo>
                  <a:pt x="1238872" y="0"/>
                </a:lnTo>
                <a:lnTo>
                  <a:pt x="1238872" y="1238872"/>
                </a:lnTo>
                <a:lnTo>
                  <a:pt x="0" y="12388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66296" y="7853542"/>
            <a:ext cx="1238872" cy="1238872"/>
          </a:xfrm>
          <a:custGeom>
            <a:avLst/>
            <a:gdLst/>
            <a:ahLst/>
            <a:cxnLst/>
            <a:rect l="l" t="t" r="r" b="b"/>
            <a:pathLst>
              <a:path w="1238872" h="1238872">
                <a:moveTo>
                  <a:pt x="0" y="0"/>
                </a:moveTo>
                <a:lnTo>
                  <a:pt x="1238872" y="0"/>
                </a:lnTo>
                <a:lnTo>
                  <a:pt x="1238872" y="1238872"/>
                </a:lnTo>
                <a:lnTo>
                  <a:pt x="0" y="1238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48697" y="2306492"/>
            <a:ext cx="10815374" cy="63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29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 Unrepresentative data being collected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9241" y="362055"/>
            <a:ext cx="15748559" cy="895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305"/>
              </a:lnSpc>
            </a:pPr>
            <a:r>
              <a:rPr lang="en-US" sz="6000" b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CHALLENGES IN DISEASE REPORTING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8697" y="3744382"/>
            <a:ext cx="13552262" cy="638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29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Fragmented data (fraction per month from States)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48697" y="5181545"/>
            <a:ext cx="7216957" cy="639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29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Old and new cases reporting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48697" y="6634717"/>
            <a:ext cx="5816080" cy="638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29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Unrealistic figures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48697" y="8111714"/>
            <a:ext cx="5816080" cy="639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29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 Italics"/>
                <a:cs typeface="IBM Plex Sans Bold Italics"/>
                <a:sym typeface="IBM Plex Sans Bold Italics"/>
              </a:rPr>
              <a:t>Unfilled fields/spaces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76200" y="12700"/>
            <a:ext cx="4408805" cy="2359025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6545714" y="0"/>
                </a:moveTo>
                <a:lnTo>
                  <a:pt x="0" y="0"/>
                </a:lnTo>
                <a:lnTo>
                  <a:pt x="0" y="4367776"/>
                </a:lnTo>
                <a:lnTo>
                  <a:pt x="6545714" y="4367776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4324249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0" y="3371953"/>
                </a:moveTo>
                <a:lnTo>
                  <a:pt x="4130454" y="3371953"/>
                </a:lnTo>
                <a:lnTo>
                  <a:pt x="4130454" y="0"/>
                </a:lnTo>
                <a:lnTo>
                  <a:pt x="0" y="0"/>
                </a:lnTo>
                <a:lnTo>
                  <a:pt x="0" y="33719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39" b="-239"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4419499" y="729549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0" y="3010557"/>
                </a:moveTo>
                <a:lnTo>
                  <a:pt x="3687765" y="3010557"/>
                </a:lnTo>
                <a:lnTo>
                  <a:pt x="3687765" y="0"/>
                </a:lnTo>
                <a:lnTo>
                  <a:pt x="0" y="0"/>
                </a:lnTo>
                <a:lnTo>
                  <a:pt x="0" y="301055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97" b="-19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14870" y="2821654"/>
            <a:ext cx="1113693" cy="1151374"/>
          </a:xfrm>
          <a:custGeom>
            <a:avLst/>
            <a:gdLst/>
            <a:ahLst/>
            <a:cxnLst/>
            <a:rect l="l" t="t" r="r" b="b"/>
            <a:pathLst>
              <a:path w="1113693" h="1151374">
                <a:moveTo>
                  <a:pt x="0" y="0"/>
                </a:moveTo>
                <a:lnTo>
                  <a:pt x="1113693" y="0"/>
                </a:lnTo>
                <a:lnTo>
                  <a:pt x="1113693" y="1151374"/>
                </a:lnTo>
                <a:lnTo>
                  <a:pt x="0" y="11513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4870" y="4388971"/>
            <a:ext cx="1113693" cy="1151374"/>
          </a:xfrm>
          <a:custGeom>
            <a:avLst/>
            <a:gdLst/>
            <a:ahLst/>
            <a:cxnLst/>
            <a:rect l="l" t="t" r="r" b="b"/>
            <a:pathLst>
              <a:path w="1113693" h="1151374">
                <a:moveTo>
                  <a:pt x="0" y="0"/>
                </a:moveTo>
                <a:lnTo>
                  <a:pt x="1113693" y="0"/>
                </a:lnTo>
                <a:lnTo>
                  <a:pt x="1113693" y="1151374"/>
                </a:lnTo>
                <a:lnTo>
                  <a:pt x="0" y="11513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14870" y="5951524"/>
            <a:ext cx="1113693" cy="1151374"/>
          </a:xfrm>
          <a:custGeom>
            <a:avLst/>
            <a:gdLst/>
            <a:ahLst/>
            <a:cxnLst/>
            <a:rect l="l" t="t" r="r" b="b"/>
            <a:pathLst>
              <a:path w="1113693" h="1151374">
                <a:moveTo>
                  <a:pt x="0" y="0"/>
                </a:moveTo>
                <a:lnTo>
                  <a:pt x="1113693" y="0"/>
                </a:lnTo>
                <a:lnTo>
                  <a:pt x="1113693" y="1151374"/>
                </a:lnTo>
                <a:lnTo>
                  <a:pt x="0" y="11513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290073" y="1342446"/>
            <a:ext cx="14483790" cy="850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5"/>
              </a:lnSpc>
            </a:pPr>
            <a:r>
              <a:rPr lang="en-US" sz="6700" b="1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OTHER CHALLENGES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1581" y="4771197"/>
            <a:ext cx="7469619" cy="468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15"/>
              </a:lnSpc>
            </a:pPr>
            <a:r>
              <a:rPr lang="en-US" sz="4400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Timeliness of reporting.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28563" y="3217120"/>
            <a:ext cx="16359437" cy="891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0"/>
              </a:lnSpc>
            </a:pPr>
            <a:r>
              <a:rPr lang="en-US" sz="4000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Lack of team work between the Federal Epidemiology Officer and the State counterpart.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31581" y="5600700"/>
            <a:ext cx="15631063" cy="389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5"/>
              </a:lnSpc>
            </a:pPr>
            <a:endParaRPr lang="en-US" sz="4400" dirty="0">
              <a:solidFill>
                <a:srgbClr val="1B1A17"/>
              </a:solidFill>
              <a:latin typeface="Comic Sans MS" panose="030F0702030302020204" pitchFamily="66" charset="0"/>
              <a:ea typeface="IBM Plex Sans Condensed Bold" panose="020B0806050203000203"/>
              <a:cs typeface="IBM Plex Sans Condensed Bold" panose="020B0806050203000203"/>
              <a:sym typeface="IBM Plex Sans Condensed Bold" panose="020B0806050203000203"/>
            </a:endParaRPr>
          </a:p>
          <a:p>
            <a:pPr algn="ctr">
              <a:lnSpc>
                <a:spcPts val="2975"/>
              </a:lnSpc>
            </a:pPr>
            <a:endParaRPr lang="en-US" sz="4400" dirty="0">
              <a:solidFill>
                <a:srgbClr val="1B1A17"/>
              </a:solidFill>
              <a:latin typeface="Comic Sans MS" panose="030F0702030302020204" pitchFamily="66" charset="0"/>
              <a:ea typeface="IBM Plex Sans Condensed Bold" panose="020B0806050203000203"/>
              <a:cs typeface="IBM Plex Sans Condensed Bold" panose="020B0806050203000203"/>
              <a:sym typeface="IBM Plex Sans Condensed Bold" panose="020B0806050203000203"/>
            </a:endParaRPr>
          </a:p>
          <a:p>
            <a:pPr marL="675640" lvl="1" indent="-337820" algn="l">
              <a:lnSpc>
                <a:spcPts val="2975"/>
              </a:lnSpc>
              <a:buFont typeface="Arial" panose="020B0604020202020204"/>
              <a:buChar char="•"/>
            </a:pPr>
            <a:r>
              <a:rPr lang="en-US" sz="4400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Shortage of qualified and trained personnel in the field to feedback.</a:t>
            </a:r>
          </a:p>
          <a:p>
            <a:pPr marL="337820" lvl="1" algn="l">
              <a:lnSpc>
                <a:spcPts val="2975"/>
              </a:lnSpc>
            </a:pPr>
            <a:endParaRPr lang="en-US" sz="4400" dirty="0">
              <a:solidFill>
                <a:srgbClr val="1B1A17"/>
              </a:solidFill>
              <a:latin typeface="Comic Sans MS" panose="030F0702030302020204" pitchFamily="66" charset="0"/>
              <a:ea typeface="IBM Plex Sans Condensed Bold" panose="020B0806050203000203"/>
              <a:cs typeface="IBM Plex Sans Condensed Bold" panose="020B0806050203000203"/>
              <a:sym typeface="IBM Plex Sans Condensed Bold" panose="020B0806050203000203"/>
            </a:endParaRPr>
          </a:p>
          <a:p>
            <a:pPr marL="675640" lvl="1" indent="-337820" algn="l">
              <a:lnSpc>
                <a:spcPts val="2975"/>
              </a:lnSpc>
              <a:buFont typeface="Arial" panose="020B0604020202020204"/>
              <a:buChar char="•"/>
            </a:pPr>
            <a:r>
              <a:rPr lang="en-US" sz="4400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Lack of communication facilities.</a:t>
            </a:r>
          </a:p>
          <a:p>
            <a:pPr marL="337820" lvl="1" algn="l">
              <a:lnSpc>
                <a:spcPts val="2975"/>
              </a:lnSpc>
            </a:pPr>
            <a:endParaRPr lang="en-US" sz="4400" dirty="0">
              <a:solidFill>
                <a:srgbClr val="1B1A17"/>
              </a:solidFill>
              <a:latin typeface="Comic Sans MS" panose="030F0702030302020204" pitchFamily="66" charset="0"/>
              <a:ea typeface="IBM Plex Sans Condensed Bold" panose="020B0806050203000203"/>
              <a:cs typeface="IBM Plex Sans Condensed Bold" panose="020B0806050203000203"/>
              <a:sym typeface="IBM Plex Sans Condensed Bold" panose="020B0806050203000203"/>
            </a:endParaRPr>
          </a:p>
          <a:p>
            <a:pPr marL="675640" lvl="1" indent="-337820" algn="l">
              <a:lnSpc>
                <a:spcPts val="2975"/>
              </a:lnSpc>
              <a:buFont typeface="Arial" panose="020B0604020202020204"/>
              <a:buChar char="•"/>
            </a:pPr>
            <a:r>
              <a:rPr lang="en-US" sz="4400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Poor diagnostic facilities.</a:t>
            </a:r>
          </a:p>
          <a:p>
            <a:pPr marL="337820" lvl="1" algn="l">
              <a:lnSpc>
                <a:spcPts val="2975"/>
              </a:lnSpc>
            </a:pPr>
            <a:endParaRPr lang="en-US" sz="4400" dirty="0">
              <a:solidFill>
                <a:srgbClr val="1B1A17"/>
              </a:solidFill>
              <a:latin typeface="Comic Sans MS" panose="030F0702030302020204" pitchFamily="66" charset="0"/>
              <a:ea typeface="IBM Plex Sans Condensed Bold" panose="020B0806050203000203"/>
              <a:cs typeface="IBM Plex Sans Condensed Bold" panose="020B0806050203000203"/>
              <a:sym typeface="IBM Plex Sans Condensed Bold" panose="020B0806050203000203"/>
            </a:endParaRPr>
          </a:p>
          <a:p>
            <a:pPr marL="675640" lvl="1" indent="-337820" algn="l">
              <a:lnSpc>
                <a:spcPts val="2975"/>
              </a:lnSpc>
              <a:buFont typeface="Arial" panose="020B0604020202020204"/>
              <a:buChar char="•"/>
            </a:pPr>
            <a:r>
              <a:rPr lang="en-US" sz="4400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Inadequate awareness and stakeholder participation.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4714220" y="8420100"/>
            <a:ext cx="3553460" cy="1784985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73743" y="2304851"/>
            <a:ext cx="1636185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880"/>
              </a:lnSpc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Is a system for the collection, analysis, and reporting of information related to animal health.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26655" y="4924767"/>
            <a:ext cx="16161345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Some components used in gathering such data include;</a:t>
            </a:r>
          </a:p>
          <a:p>
            <a:pPr algn="l">
              <a:lnSpc>
                <a:spcPts val="4875"/>
              </a:lnSpc>
            </a:pPr>
            <a:endParaRPr lang="en-US" sz="4800" i="1" dirty="0">
              <a:solidFill>
                <a:srgbClr val="1B1A17"/>
              </a:solidFill>
              <a:latin typeface="Comic Sans MS" panose="030F0702030302020204" pitchFamily="66" charset="0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  <a:p>
            <a:pPr marL="863600" lvl="1" indent="-431800" algn="l">
              <a:lnSpc>
                <a:spcPts val="4875"/>
              </a:lnSpc>
              <a:buFont typeface="Arial" panose="020B0604020202020204"/>
              <a:buChar char="•"/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Routine diagnostic data</a:t>
            </a:r>
          </a:p>
          <a:p>
            <a:pPr marL="863600" lvl="1" indent="-431800" algn="l">
              <a:lnSpc>
                <a:spcPts val="4875"/>
              </a:lnSpc>
              <a:buFont typeface="Arial" panose="020B0604020202020204"/>
              <a:buChar char="•"/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Slaughterhouse records</a:t>
            </a:r>
          </a:p>
          <a:p>
            <a:pPr marL="863600" lvl="1" indent="-431800" algn="l">
              <a:lnSpc>
                <a:spcPts val="4875"/>
              </a:lnSpc>
              <a:buFont typeface="Arial" panose="020B0604020202020204"/>
              <a:buChar char="•"/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Herd monitoring systems</a:t>
            </a:r>
          </a:p>
          <a:p>
            <a:pPr marL="863600" lvl="1" indent="-431800" algn="l">
              <a:lnSpc>
                <a:spcPts val="4875"/>
              </a:lnSpc>
              <a:buFont typeface="Arial" panose="020B0604020202020204"/>
              <a:buChar char="•"/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Livestock population census</a:t>
            </a:r>
          </a:p>
          <a:p>
            <a:pPr marL="863600" lvl="1" indent="-431800" algn="l">
              <a:lnSpc>
                <a:spcPts val="4880"/>
              </a:lnSpc>
              <a:buFont typeface="Arial" panose="020B0604020202020204"/>
              <a:buChar char="•"/>
            </a:pPr>
            <a:r>
              <a:rPr lang="en-US" sz="4800" i="1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Disease control program and implementation records</a:t>
            </a:r>
          </a:p>
        </p:txBody>
      </p:sp>
      <p:sp>
        <p:nvSpPr>
          <p:cNvPr id="7" name="Freeform 7"/>
          <p:cNvSpPr/>
          <p:nvPr/>
        </p:nvSpPr>
        <p:spPr>
          <a:xfrm>
            <a:off x="457200" y="2892680"/>
            <a:ext cx="745043" cy="698985"/>
          </a:xfrm>
          <a:custGeom>
            <a:avLst/>
            <a:gdLst/>
            <a:ahLst/>
            <a:cxnLst/>
            <a:rect l="l" t="t" r="r" b="b"/>
            <a:pathLst>
              <a:path w="745043" h="698985">
                <a:moveTo>
                  <a:pt x="0" y="0"/>
                </a:moveTo>
                <a:lnTo>
                  <a:pt x="745043" y="0"/>
                </a:lnTo>
                <a:lnTo>
                  <a:pt x="745043" y="698985"/>
                </a:lnTo>
                <a:lnTo>
                  <a:pt x="0" y="698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025357"/>
            <a:ext cx="745043" cy="698985"/>
          </a:xfrm>
          <a:custGeom>
            <a:avLst/>
            <a:gdLst/>
            <a:ahLst/>
            <a:cxnLst/>
            <a:rect l="l" t="t" r="r" b="b"/>
            <a:pathLst>
              <a:path w="745043" h="698985">
                <a:moveTo>
                  <a:pt x="0" y="0"/>
                </a:moveTo>
                <a:lnTo>
                  <a:pt x="745043" y="0"/>
                </a:lnTo>
                <a:lnTo>
                  <a:pt x="745043" y="698985"/>
                </a:lnTo>
                <a:lnTo>
                  <a:pt x="0" y="698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0" y="342900"/>
            <a:ext cx="1826768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90"/>
              </a:lnSpc>
            </a:pPr>
            <a:r>
              <a:rPr lang="en-US" sz="5400" b="1" spc="471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 ANIMAL HEALTH INFORMATION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1882732" y="7956823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04800" y="3543300"/>
            <a:ext cx="1194062" cy="1120247"/>
          </a:xfrm>
          <a:custGeom>
            <a:avLst/>
            <a:gdLst/>
            <a:ahLst/>
            <a:cxnLst/>
            <a:rect l="l" t="t" r="r" b="b"/>
            <a:pathLst>
              <a:path w="1194062" h="1120247">
                <a:moveTo>
                  <a:pt x="0" y="0"/>
                </a:moveTo>
                <a:lnTo>
                  <a:pt x="1194061" y="0"/>
                </a:lnTo>
                <a:lnTo>
                  <a:pt x="1194061" y="1120247"/>
                </a:lnTo>
                <a:lnTo>
                  <a:pt x="0" y="11202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8600" y="1774316"/>
            <a:ext cx="17525999" cy="1029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890"/>
              </a:lnSpc>
            </a:pPr>
            <a:r>
              <a:rPr lang="en-US" sz="4800" b="1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IMPORTANCE OF ANIMAL HEALTH INFORMATION SYSTEM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2132" y="3430197"/>
            <a:ext cx="15773868" cy="4578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120"/>
              </a:lnSpc>
            </a:pPr>
            <a:r>
              <a:rPr lang="en-US" sz="4400" i="1" spc="9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Such system provides the Veterinary Services: </a:t>
            </a:r>
          </a:p>
          <a:p>
            <a:pPr algn="just">
              <a:lnSpc>
                <a:spcPts val="5120"/>
              </a:lnSpc>
            </a:pPr>
            <a:endParaRPr lang="en-US" sz="4400" i="1" spc="99" dirty="0">
              <a:solidFill>
                <a:srgbClr val="1B1A17"/>
              </a:solidFill>
              <a:latin typeface="Comic Sans MS" panose="030F0702030302020204" pitchFamily="66" charset="0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  <a:p>
            <a:pPr marL="857250" lvl="1" indent="-428625" algn="just">
              <a:lnSpc>
                <a:spcPts val="5120"/>
              </a:lnSpc>
              <a:buFont typeface="Arial" panose="020B0604020202020204"/>
              <a:buChar char="•"/>
            </a:pPr>
            <a:r>
              <a:rPr lang="en-US" sz="4400" i="1" spc="9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With timely, reliable and complete information for immediate action and future planning.</a:t>
            </a:r>
          </a:p>
          <a:p>
            <a:pPr marL="857250" lvl="1" indent="-428625" algn="just">
              <a:lnSpc>
                <a:spcPts val="5120"/>
              </a:lnSpc>
              <a:buFont typeface="Arial" panose="020B0604020202020204"/>
              <a:buChar char="•"/>
            </a:pPr>
            <a:r>
              <a:rPr lang="en-US" sz="4400" i="1" spc="9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Data on performance indicator for self-evaluation.</a:t>
            </a:r>
          </a:p>
          <a:p>
            <a:pPr marL="857250" lvl="1" indent="-428625" algn="just">
              <a:lnSpc>
                <a:spcPts val="5120"/>
              </a:lnSpc>
              <a:buFont typeface="Arial" panose="020B0604020202020204"/>
              <a:buChar char="•"/>
            </a:pPr>
            <a:r>
              <a:rPr lang="en-US" sz="4400" i="1" spc="9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Data for regional, continental and international reporting.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3335000" y="8343900"/>
            <a:ext cx="4888865" cy="1925955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31669" y="3113524"/>
            <a:ext cx="1194062" cy="1120247"/>
          </a:xfrm>
          <a:custGeom>
            <a:avLst/>
            <a:gdLst/>
            <a:ahLst/>
            <a:cxnLst/>
            <a:rect l="l" t="t" r="r" b="b"/>
            <a:pathLst>
              <a:path w="1194062" h="1120247">
                <a:moveTo>
                  <a:pt x="0" y="0"/>
                </a:moveTo>
                <a:lnTo>
                  <a:pt x="1194062" y="0"/>
                </a:lnTo>
                <a:lnTo>
                  <a:pt x="1194062" y="1120247"/>
                </a:lnTo>
                <a:lnTo>
                  <a:pt x="0" y="11202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0" y="1257300"/>
            <a:ext cx="18059399" cy="10315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890"/>
              </a:lnSpc>
            </a:pPr>
            <a:r>
              <a:rPr lang="en-US" sz="4800" b="1" dirty="0">
                <a:solidFill>
                  <a:srgbClr val="1B1A17"/>
                </a:solidFill>
                <a:latin typeface="Comic Sans MS" panose="030F0702030302020204" pitchFamily="66" charset="0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IMPORTANCE OF ANIMAL HEALTH INFORMATION SYSTEM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33672" y="3075424"/>
            <a:ext cx="15425628" cy="5847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7420" lvl="1" indent="-473710" algn="just">
              <a:lnSpc>
                <a:spcPts val="5660"/>
              </a:lnSpc>
              <a:buFont typeface="Arial" panose="020B0604020202020204"/>
              <a:buChar char="•"/>
            </a:pPr>
            <a:r>
              <a:rPr lang="en-US" sz="5400" i="1" spc="10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Organizes disease surveillance and reporting network. </a:t>
            </a:r>
          </a:p>
          <a:p>
            <a:pPr marL="947420" lvl="1" indent="-473710" algn="just">
              <a:lnSpc>
                <a:spcPts val="5660"/>
              </a:lnSpc>
              <a:buFont typeface="Arial" panose="020B0604020202020204"/>
              <a:buChar char="•"/>
            </a:pPr>
            <a:r>
              <a:rPr lang="en-US" sz="5400" i="1" spc="10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Laboratory networking. </a:t>
            </a:r>
          </a:p>
          <a:p>
            <a:pPr marL="947420" lvl="1" indent="-473710" algn="just">
              <a:lnSpc>
                <a:spcPts val="5660"/>
              </a:lnSpc>
              <a:buFont typeface="Arial" panose="020B0604020202020204"/>
              <a:buChar char="•"/>
            </a:pPr>
            <a:r>
              <a:rPr lang="en-US" sz="5400" i="1" spc="10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 Collation, analysis and reporting of Animal Health situation of the country </a:t>
            </a:r>
          </a:p>
          <a:p>
            <a:pPr marL="947420" lvl="1" indent="-473710" algn="just">
              <a:lnSpc>
                <a:spcPts val="5660"/>
              </a:lnSpc>
              <a:buFont typeface="Arial" panose="020B0604020202020204"/>
              <a:buChar char="•"/>
            </a:pPr>
            <a:r>
              <a:rPr lang="en-US" sz="5400" i="1" spc="10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 </a:t>
            </a:r>
            <a:r>
              <a:rPr lang="en-US" sz="5400" i="1" spc="109" dirty="0" err="1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Liase</a:t>
            </a:r>
            <a:r>
              <a:rPr lang="en-US" sz="5400" i="1" spc="10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 with OIE, AU-IBAR and other external bodies</a:t>
            </a:r>
          </a:p>
          <a:p>
            <a:pPr marL="947420" lvl="1" indent="-473710" algn="just">
              <a:lnSpc>
                <a:spcPts val="5660"/>
              </a:lnSpc>
              <a:buFont typeface="Arial" panose="020B0604020202020204"/>
              <a:buChar char="•"/>
            </a:pPr>
            <a:r>
              <a:rPr lang="en-US" sz="5400" i="1" spc="109" dirty="0">
                <a:solidFill>
                  <a:srgbClr val="1B1A17"/>
                </a:solidFill>
                <a:latin typeface="Comic Sans MS" panose="030F0702030302020204" pitchFamily="66" charset="0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Conduct Risk Analysis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53907" y="606425"/>
            <a:ext cx="4727403" cy="8728075"/>
          </a:xfrm>
          <a:custGeom>
            <a:avLst/>
            <a:gdLst/>
            <a:ahLst/>
            <a:cxnLst/>
            <a:rect l="l" t="t" r="r" b="b"/>
            <a:pathLst>
              <a:path w="4727403" h="8728075">
                <a:moveTo>
                  <a:pt x="0" y="0"/>
                </a:moveTo>
                <a:lnTo>
                  <a:pt x="4727402" y="0"/>
                </a:lnTo>
                <a:lnTo>
                  <a:pt x="4727402" y="8728075"/>
                </a:lnTo>
                <a:lnTo>
                  <a:pt x="0" y="8728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88" r="-4118" b="-193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" y="866775"/>
            <a:ext cx="12103004" cy="1155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6600" b="1" dirty="0">
                <a:solidFill>
                  <a:srgbClr val="000000"/>
                </a:solidFill>
                <a:latin typeface="Comic Sans MS" panose="030F0702030302020204" pitchFamily="66" charset="0"/>
                <a:ea typeface="Arimo Bold" panose="020B0704020202020204"/>
                <a:cs typeface="Arimo Bold" panose="020B0704020202020204"/>
                <a:sym typeface="Arimo Bold" panose="020B0704020202020204"/>
              </a:rPr>
              <a:t>INTRODUCTION TO NADIS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933700"/>
            <a:ext cx="12353906" cy="680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400" b="1" i="1" dirty="0">
                <a:solidFill>
                  <a:srgbClr val="000000"/>
                </a:solidFill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National Animal Disease Information System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96F7F5B-DE47-D9DC-25FF-E92D850D6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" y="3886200"/>
            <a:ext cx="12201507" cy="64008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Nigerian system for tracking animal health-Zoonotic diseases and other disease outbreaks in livestock and other animals.</a:t>
            </a:r>
          </a:p>
          <a:p>
            <a:endParaRPr lang="en-US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Objectives includes</a:t>
            </a:r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;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For faster detection and reporting of outbreak.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More accurate and timely data from field for faster analysis.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Expanding surveillance points, so as fewer outbreaks are missed.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74A28-088C-266E-A594-F9F41AB84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"/>
            <a:ext cx="17068800" cy="1143000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Comic Sans MS" panose="030F0702030302020204" pitchFamily="66" charset="0"/>
              </a:rPr>
              <a:t>WAHIS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ADC20-E878-7BFC-157E-877B07407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2500"/>
            <a:ext cx="18288000" cy="9296400"/>
          </a:xfrm>
        </p:spPr>
        <p:txBody>
          <a:bodyPr>
            <a:normAutofit lnSpcReduction="10000"/>
          </a:bodyPr>
          <a:lstStyle/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Managed by The World Organization for Animal Health (WOAH)</a:t>
            </a:r>
          </a:p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Global online platform used by member countries (Nigeria included) to report animal diseases in real-time.</a:t>
            </a:r>
          </a:p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Key functions includes:</a:t>
            </a:r>
          </a:p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b="1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Disease Reporting</a:t>
            </a: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: outbreaks of TADs, Zoonotic and Emerging diseases.</a:t>
            </a:r>
          </a:p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b="1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Transparency &amp; Early Warning</a:t>
            </a: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: real-time alerts about outbreaks globally.</a:t>
            </a:r>
          </a:p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b="1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Data Sharing</a:t>
            </a: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; on zoonotic potentials, control measures taken, outbreak locations.</a:t>
            </a:r>
          </a:p>
          <a:p>
            <a:pPr marL="1117600" lvl="1" indent="-6858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b="1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Compliance with International Standards</a:t>
            </a:r>
            <a:r>
              <a:rPr lang="en-US" sz="3600" dirty="0">
                <a:latin typeface="Comic Sans MS" panose="030F0702030302020204" pitchFamily="66" charset="0"/>
                <a:ea typeface="Montserrat Bold"/>
                <a:cs typeface="Montserrat Bold"/>
                <a:sym typeface="Montserrat Bold"/>
              </a:rPr>
              <a:t>: reporting through WAHIS is an obligation for all WOAH member states under International Health Regulations (IHR).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54916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49600" y="38100"/>
            <a:ext cx="2418715" cy="1593215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8" b="-20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33394" y="1028724"/>
            <a:ext cx="16381200" cy="8582324"/>
            <a:chOff x="0" y="0"/>
            <a:chExt cx="38051832" cy="199358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051708" cy="19935858"/>
            </a:xfrm>
            <a:custGeom>
              <a:avLst/>
              <a:gdLst/>
              <a:ahLst/>
              <a:cxnLst/>
              <a:rect l="l" t="t" r="r" b="b"/>
              <a:pathLst>
                <a:path w="38051708" h="19935858">
                  <a:moveTo>
                    <a:pt x="0" y="0"/>
                  </a:moveTo>
                  <a:lnTo>
                    <a:pt x="38051708" y="0"/>
                  </a:lnTo>
                  <a:lnTo>
                    <a:pt x="38051708" y="19935858"/>
                  </a:lnTo>
                  <a:lnTo>
                    <a:pt x="0" y="19935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955" b="-5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16200000">
            <a:off x="-419735" y="457200"/>
            <a:ext cx="2724785" cy="1885950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8" b="-208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942E69B-97B6-9616-0BEC-9828EA87F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419100"/>
            <a:ext cx="16916400" cy="1470025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Comic Sans MS" panose="030F0702030302020204" pitchFamily="66" charset="0"/>
              </a:rPr>
              <a:t>Nigerian Human Health Information System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86A87CD-3D2D-EB05-C917-01819A683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9125"/>
            <a:ext cx="18288000" cy="8397875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Main platform for collecting, analyzing and reporting health data across Nigeria.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Covers Primary, Secondary and Tertiary health facilities.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Collects data on; Outpatient visits, Maternal and child health, Immunization, Disease surveillance, Mortality and morbidity statistics.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Uses </a:t>
            </a:r>
            <a:r>
              <a:rPr lang="en-US" sz="4000" b="1" dirty="0">
                <a:solidFill>
                  <a:schemeClr val="tx1"/>
                </a:solidFill>
                <a:latin typeface="Comic Sans MS" panose="030F0702030302020204" pitchFamily="66" charset="0"/>
              </a:rPr>
              <a:t>DHIS2 (District Health Information System 2)</a:t>
            </a: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 as the digital platform.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chemeClr val="tx1"/>
                </a:solidFill>
                <a:latin typeface="Comic Sans MS" panose="030F0702030302020204" pitchFamily="66" charset="0"/>
              </a:rPr>
              <a:t>IDSR (Integrated Disease Surveillance &amp; Response)</a:t>
            </a: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; focuses on early detection and reporting of epidemic-prone diseases </a:t>
            </a:r>
            <a:r>
              <a:rPr lang="en-US" sz="4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i.e</a:t>
            </a: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 Cholera, Measles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chemeClr val="tx1"/>
                </a:solidFill>
                <a:latin typeface="Comic Sans MS" panose="030F0702030302020204" pitchFamily="66" charset="0"/>
              </a:rPr>
              <a:t>SORMAS (Surveillance Outbreak Response Management &amp; Analysis System):</a:t>
            </a: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 Used by NCDC for real-time outbreak reporting and case management.</a:t>
            </a:r>
          </a:p>
        </p:txBody>
      </p:sp>
    </p:spTree>
    <p:extLst>
      <p:ext uri="{BB962C8B-B14F-4D97-AF65-F5344CB8AC3E}">
        <p14:creationId xmlns:p14="http://schemas.microsoft.com/office/powerpoint/2010/main" val="1978407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26640" y="0"/>
            <a:ext cx="3261360" cy="2026920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0" y="38100"/>
            <a:ext cx="3546475" cy="2201545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6545714" y="0"/>
                </a:moveTo>
                <a:lnTo>
                  <a:pt x="0" y="0"/>
                </a:lnTo>
                <a:lnTo>
                  <a:pt x="0" y="4367776"/>
                </a:lnTo>
                <a:lnTo>
                  <a:pt x="6545714" y="4367776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26654" y="2488072"/>
            <a:ext cx="7703717" cy="6134085"/>
          </a:xfrm>
          <a:custGeom>
            <a:avLst/>
            <a:gdLst/>
            <a:ahLst/>
            <a:cxnLst/>
            <a:rect l="l" t="t" r="r" b="b"/>
            <a:pathLst>
              <a:path w="7703717" h="6134085">
                <a:moveTo>
                  <a:pt x="0" y="0"/>
                </a:moveTo>
                <a:lnTo>
                  <a:pt x="7703717" y="0"/>
                </a:lnTo>
                <a:lnTo>
                  <a:pt x="7703717" y="6134085"/>
                </a:lnTo>
                <a:lnTo>
                  <a:pt x="0" y="6134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64" b="-6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644</Words>
  <Application>Microsoft Office PowerPoint</Application>
  <PresentationFormat>Custom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Comic Sans MS</vt:lpstr>
      <vt:lpstr>Wingdings</vt:lpstr>
      <vt:lpstr>Office Theme</vt:lpstr>
      <vt:lpstr>PowerPoint Presentation</vt:lpstr>
      <vt:lpstr> DISEASE 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WAHIS</vt:lpstr>
      <vt:lpstr>PowerPoint Presentation</vt:lpstr>
      <vt:lpstr>Nigerian Human Health Information System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ON EFFECTIVE DISEASE SURVEILLANCE FOR VETERINARIANS, PARA VETERINARIANS, AND COMMUNITY ANIMAL HEALTH WORKERS IN KADUNA STATE.</dc:title>
  <dc:creator>Dr Mahmud</dc:creator>
  <cp:lastModifiedBy>Dr Mahmud</cp:lastModifiedBy>
  <cp:revision>11</cp:revision>
  <dcterms:created xsi:type="dcterms:W3CDTF">2024-07-11T13:22:30Z</dcterms:created>
  <dcterms:modified xsi:type="dcterms:W3CDTF">2025-10-02T02:49:54Z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1033-5.1.0.7912</vt:lpwstr>
  </property>
</Properties>
</file>